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7" r:id="rId2"/>
    <p:sldId id="258" r:id="rId3"/>
    <p:sldId id="268" r:id="rId4"/>
    <p:sldId id="270" r:id="rId5"/>
    <p:sldId id="262" r:id="rId6"/>
    <p:sldId id="264" r:id="rId7"/>
    <p:sldId id="265" r:id="rId8"/>
    <p:sldId id="272" r:id="rId9"/>
    <p:sldId id="274" r:id="rId10"/>
    <p:sldId id="271" r:id="rId11"/>
    <p:sldId id="273" r:id="rId12"/>
    <p:sldId id="269" r:id="rId13"/>
    <p:sldId id="260" r:id="rId14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FA100"/>
    <a:srgbClr val="F26065"/>
    <a:srgbClr val="FFBF00"/>
    <a:srgbClr val="E3B525"/>
    <a:srgbClr val="009EF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9" autoAdjust="0"/>
    <p:restoredTop sz="94667" autoAdjust="0"/>
  </p:normalViewPr>
  <p:slideViewPr>
    <p:cSldViewPr>
      <p:cViewPr>
        <p:scale>
          <a:sx n="50" d="100"/>
          <a:sy n="50" d="100"/>
        </p:scale>
        <p:origin x="1522" y="874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19.08.2024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472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594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253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185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848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738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321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912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144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693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805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374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77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26EFF-C67D-2623-7351-EB8D702E0624}"/>
              </a:ext>
            </a:extLst>
          </p:cNvPr>
          <p:cNvGrpSpPr/>
          <p:nvPr/>
        </p:nvGrpSpPr>
        <p:grpSpPr>
          <a:xfrm>
            <a:off x="585089" y="8260324"/>
            <a:ext cx="10080000" cy="1800000"/>
            <a:chOff x="660783" y="-350735"/>
            <a:chExt cx="10441160" cy="1800000"/>
          </a:xfrm>
          <a:solidFill>
            <a:srgbClr val="C00000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4AF492C-D2EC-1F0B-312D-4BDA7EC08654}"/>
                </a:ext>
              </a:extLst>
            </p:cNvPr>
            <p:cNvSpPr/>
            <p:nvPr/>
          </p:nvSpPr>
          <p:spPr>
            <a:xfrm>
              <a:off x="660783" y="-350735"/>
              <a:ext cx="10441160" cy="1800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A748A6-9C8C-D598-CE6A-5C41A7A97872}"/>
                </a:ext>
              </a:extLst>
            </p:cNvPr>
            <p:cNvSpPr txBox="1"/>
            <p:nvPr/>
          </p:nvSpPr>
          <p:spPr>
            <a:xfrm>
              <a:off x="2667394" y="-174010"/>
              <a:ext cx="6402715" cy="14465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Laporan</a:t>
              </a:r>
              <a:r>
                <a:rPr lang="en-US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Kerja</a:t>
              </a:r>
              <a:r>
                <a:rPr lang="en-US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Praktik</a:t>
              </a:r>
              <a:endPara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Universitas Telkom</a:t>
              </a:r>
              <a:endParaRPr lang="en-GB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8B8958B-020A-86A5-5E44-84C868BFC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5" r="13212"/>
          <a:stretch/>
        </p:blipFill>
        <p:spPr bwMode="auto">
          <a:xfrm>
            <a:off x="11377364" y="0"/>
            <a:ext cx="7632949" cy="106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A5AE5B8A-0CEA-BB23-A2C9-DFF31076DF41}"/>
              </a:ext>
            </a:extLst>
          </p:cNvPr>
          <p:cNvSpPr txBox="1"/>
          <p:nvPr/>
        </p:nvSpPr>
        <p:spPr>
          <a:xfrm>
            <a:off x="673866" y="4898775"/>
            <a:ext cx="100836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latin typeface="Poppins" panose="00000500000000000000" pitchFamily="2" charset="0"/>
                <a:cs typeface="Poppins" panose="00000500000000000000" pitchFamily="2" charset="0"/>
              </a:rPr>
              <a:t> Reynaldhi </a:t>
            </a:r>
            <a:r>
              <a:rPr lang="en-US" sz="3600" spc="-5" dirty="0" err="1">
                <a:latin typeface="Poppins" panose="00000500000000000000" pitchFamily="2" charset="0"/>
                <a:cs typeface="Poppins" panose="00000500000000000000" pitchFamily="2" charset="0"/>
              </a:rPr>
              <a:t>Tryana</a:t>
            </a:r>
            <a:r>
              <a:rPr lang="en-US" sz="3600" spc="-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spc="-5" dirty="0" err="1">
                <a:latin typeface="Poppins" panose="00000500000000000000" pitchFamily="2" charset="0"/>
                <a:cs typeface="Poppins" panose="00000500000000000000" pitchFamily="2" charset="0"/>
              </a:rPr>
              <a:t>Graha</a:t>
            </a:r>
            <a:r>
              <a:rPr lang="en-US" sz="3600" spc="-5" dirty="0">
                <a:latin typeface="Poppins" panose="00000500000000000000" pitchFamily="2" charset="0"/>
                <a:cs typeface="Poppins" panose="00000500000000000000" pitchFamily="2" charset="0"/>
              </a:rPr>
              <a:t> / 1101213112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FD2FA-2AD4-9A39-F2FA-7F67D915BA73}"/>
              </a:ext>
            </a:extLst>
          </p:cNvPr>
          <p:cNvSpPr txBox="1"/>
          <p:nvPr/>
        </p:nvSpPr>
        <p:spPr>
          <a:xfrm>
            <a:off x="673866" y="2028653"/>
            <a:ext cx="10083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Penyusunan Dokumen Spesifikasi Telekomunikasi (STEL) </a:t>
            </a:r>
            <a:r>
              <a:rPr lang="nn-NO" sz="4000" b="1" i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Optical Network Termination</a:t>
            </a:r>
            <a:r>
              <a:rPr lang="nn-NO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(ONT) </a:t>
            </a:r>
            <a:r>
              <a:rPr lang="nn-NO" sz="4000" b="1" i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Enterprise </a:t>
            </a:r>
            <a:r>
              <a:rPr lang="nn-NO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 PT. Telkom Indonesia Bandung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9CFE56-BBC8-A673-39D0-8FD28A3E44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19" y="741709"/>
            <a:ext cx="2439836" cy="1080000"/>
          </a:xfrm>
          <a:prstGeom prst="rect">
            <a:avLst/>
          </a:prstGeom>
        </p:spPr>
      </p:pic>
      <p:pic>
        <p:nvPicPr>
          <p:cNvPr id="30" name="Picture 29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F2BE0D64-8888-0D3E-88C4-0D4287E5DA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63" y="885709"/>
            <a:ext cx="1440000" cy="792000"/>
          </a:xfrm>
          <a:prstGeom prst="rect">
            <a:avLst/>
          </a:prstGeom>
        </p:spPr>
      </p:pic>
      <p:pic>
        <p:nvPicPr>
          <p:cNvPr id="31" name="Picture 30" descr="A black and red logo&#10;&#10;Description automatically generated">
            <a:extLst>
              <a:ext uri="{FF2B5EF4-FFF2-40B4-BE49-F238E27FC236}">
                <a16:creationId xmlns:a16="http://schemas.microsoft.com/office/drawing/2014/main" id="{61F7FCA0-D0BF-F5B7-9DAC-4CA1C5162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3" y="741709"/>
            <a:ext cx="181992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6237-B2E6-999C-9FF4-5BE8D796F3B6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7A604-9E33-DDB2-37A0-551FEAA4E1D9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FF32A42-A173-EABD-EF4A-726A91076771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A1B59-9CCB-71BE-A3D7-876C64146B0A}"/>
                  </a:ext>
                </a:extLst>
              </p:cNvPr>
              <p:cNvSpPr txBox="1"/>
              <p:nvPr/>
            </p:nvSpPr>
            <p:spPr>
              <a:xfrm>
                <a:off x="1732993" y="-303456"/>
                <a:ext cx="8417089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Kegiatan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Pembahasan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486D41-2419-28E0-CCDE-FE054F5DFD7E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653413-AD11-1EAF-342F-FC6963476B12}"/>
              </a:ext>
            </a:extLst>
          </p:cNvPr>
          <p:cNvSpPr txBox="1"/>
          <p:nvPr/>
        </p:nvSpPr>
        <p:spPr>
          <a:xfrm>
            <a:off x="1653682" y="6226916"/>
            <a:ext cx="4107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Pembahasan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B5929-CA8D-FD97-DA1E-F0B1A8518E3E}"/>
              </a:ext>
            </a:extLst>
          </p:cNvPr>
          <p:cNvSpPr txBox="1"/>
          <p:nvPr/>
        </p:nvSpPr>
        <p:spPr>
          <a:xfrm>
            <a:off x="6758616" y="5850756"/>
            <a:ext cx="10867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Tahapan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pembuatan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STEL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Mempelajari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perangkat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teknologi</a:t>
            </a:r>
            <a:endParaRPr lang="en-US" sz="3600" dirty="0">
              <a:solidFill>
                <a:srgbClr val="000000"/>
              </a:solidFill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Mempelajari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STEL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sebelumnya</a:t>
            </a:r>
            <a:endParaRPr lang="en-US" sz="3600" dirty="0">
              <a:solidFill>
                <a:srgbClr val="000000"/>
              </a:solidFill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Pengumpulan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data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teknis</a:t>
            </a:r>
            <a:endParaRPr lang="en-US" sz="3600" dirty="0">
              <a:solidFill>
                <a:srgbClr val="000000"/>
              </a:solidFill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Evaluasi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standar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regulasi</a:t>
            </a:r>
            <a:endParaRPr lang="en-US" sz="3600" dirty="0">
              <a:solidFill>
                <a:srgbClr val="000000"/>
              </a:solidFill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8945C-EE4A-9004-C886-5BE61CBD5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155" y="1983672"/>
            <a:ext cx="16200000" cy="3366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312C3C8-4101-92F5-0E97-2F5A94CEAD14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84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6237-B2E6-999C-9FF4-5BE8D796F3B6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7A604-9E33-DDB2-37A0-551FEAA4E1D9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FF32A42-A173-EABD-EF4A-726A91076771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A1B59-9CCB-71BE-A3D7-876C64146B0A}"/>
                  </a:ext>
                </a:extLst>
              </p:cNvPr>
              <p:cNvSpPr txBox="1"/>
              <p:nvPr/>
            </p:nvSpPr>
            <p:spPr>
              <a:xfrm>
                <a:off x="1732993" y="-303456"/>
                <a:ext cx="8417089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Kegiatan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Pembahasan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486D41-2419-28E0-CCDE-FE054F5DFD7E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653413-AD11-1EAF-342F-FC6963476B12}"/>
              </a:ext>
            </a:extLst>
          </p:cNvPr>
          <p:cNvSpPr txBox="1"/>
          <p:nvPr/>
        </p:nvSpPr>
        <p:spPr>
          <a:xfrm>
            <a:off x="1512268" y="1978500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Pekerjaan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425F3-63CF-0212-4264-62DC72B1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2505" y="1746300"/>
            <a:ext cx="5629635" cy="73536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294F2-8FA5-3E62-C8F5-1417195EF9BF}"/>
              </a:ext>
            </a:extLst>
          </p:cNvPr>
          <p:cNvSpPr txBox="1"/>
          <p:nvPr/>
        </p:nvSpPr>
        <p:spPr>
          <a:xfrm>
            <a:off x="1526352" y="3145927"/>
            <a:ext cx="10867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Revisi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STEL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STEL history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Media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pendukung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STEL</a:t>
            </a:r>
          </a:p>
        </p:txBody>
      </p:sp>
      <p:pic>
        <p:nvPicPr>
          <p:cNvPr id="19" name="Picture 18" descr="A diagram of a house with a network connection&#10;&#10;Description automatically generated">
            <a:extLst>
              <a:ext uri="{FF2B5EF4-FFF2-40B4-BE49-F238E27FC236}">
                <a16:creationId xmlns:a16="http://schemas.microsoft.com/office/drawing/2014/main" id="{73B8E5EC-B2C4-D546-3B7C-210BFC6952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/>
          <a:stretch/>
        </p:blipFill>
        <p:spPr>
          <a:xfrm>
            <a:off x="1347524" y="5552131"/>
            <a:ext cx="4542242" cy="25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AFBFAD-4FE2-A54D-6C94-29B874F2E6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54"/>
          <a:stretch/>
        </p:blipFill>
        <p:spPr>
          <a:xfrm>
            <a:off x="6277808" y="5541522"/>
            <a:ext cx="6066655" cy="25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2F808B5A-2BD8-34E1-1BEB-49AE441F704C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02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6237-B2E6-999C-9FF4-5BE8D796F3B6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7A604-9E33-DDB2-37A0-551FEAA4E1D9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FF32A42-A173-EABD-EF4A-726A91076771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A1B59-9CCB-71BE-A3D7-876C64146B0A}"/>
                  </a:ext>
                </a:extLst>
              </p:cNvPr>
              <p:cNvSpPr txBox="1"/>
              <p:nvPr/>
            </p:nvSpPr>
            <p:spPr>
              <a:xfrm>
                <a:off x="1702529" y="-304652"/>
                <a:ext cx="3819339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Kesimpulan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486D41-2419-28E0-CCDE-FE054F5DFD7E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AD57DE-366D-5FA3-0EB7-1E3DFFECDB4B}"/>
              </a:ext>
            </a:extLst>
          </p:cNvPr>
          <p:cNvSpPr txBox="1"/>
          <p:nvPr/>
        </p:nvSpPr>
        <p:spPr>
          <a:xfrm>
            <a:off x="3456483" y="2808775"/>
            <a:ext cx="120973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kern="1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endapatkan pemahaman dan pengalaman dalam proses penyusunan dokumen Spesifikasi Telekomunikasi (STEL).</a:t>
            </a:r>
            <a:endParaRPr lang="en-US" sz="3600" kern="100" dirty="0">
              <a:solidFill>
                <a:srgbClr val="000000"/>
              </a:solidFill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endParaRPr lang="en-US" sz="3600" kern="100" dirty="0">
              <a:solidFill>
                <a:srgbClr val="000000"/>
              </a:solidFill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STEL adalah standar yang diterapkan oleh Telkom Indonesia, disusun oleh Divisi </a:t>
            </a:r>
            <a:r>
              <a:rPr lang="id-ID" sz="3600" i="1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System Integration and Readiness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(SIR) dan diterbitkan oleh Divisi </a:t>
            </a:r>
            <a:r>
              <a:rPr lang="id-ID" sz="3600" i="1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Digital Connectivity Service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(DCS) Telkom Indonesia di Bandung.</a:t>
            </a:r>
            <a:endParaRPr lang="en-US" sz="3600" kern="100" dirty="0">
              <a:solidFill>
                <a:srgbClr val="000000"/>
              </a:solidFill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E358F2F-76E7-9BDD-B556-09958FBDA169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60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3532B2-9EF8-E624-D7D7-68C082CF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5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226" y="0"/>
            <a:ext cx="19493178" cy="106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897CF-0289-9FAB-B512-BCBF40AD40F9}"/>
              </a:ext>
            </a:extLst>
          </p:cNvPr>
          <p:cNvSpPr txBox="1"/>
          <p:nvPr/>
        </p:nvSpPr>
        <p:spPr>
          <a:xfrm>
            <a:off x="5148843" y="4561870"/>
            <a:ext cx="871103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alpha val="94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TERIMA KASIH</a:t>
            </a:r>
            <a:endParaRPr lang="en-GB" sz="9600" b="1" dirty="0">
              <a:solidFill>
                <a:schemeClr val="bg1">
                  <a:alpha val="94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2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</a:t>
            </a:r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69788EBE-13DD-01E1-7893-9A2E2DE69F36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5CE870-44AE-F031-3190-33046690D0E1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60783" y="-350735"/>
            <a:chExt cx="11186957" cy="864000"/>
          </a:xfrm>
          <a:solidFill>
            <a:srgbClr val="C0000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975CBCD-3501-9320-6579-3267A330006C}"/>
                </a:ext>
              </a:extLst>
            </p:cNvPr>
            <p:cNvSpPr/>
            <p:nvPr/>
          </p:nvSpPr>
          <p:spPr>
            <a:xfrm>
              <a:off x="660783" y="-350735"/>
              <a:ext cx="11186957" cy="864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891BC0-AD70-9DA6-F0BD-FBA45F43FB44}"/>
                </a:ext>
              </a:extLst>
            </p:cNvPr>
            <p:cNvSpPr txBox="1"/>
            <p:nvPr/>
          </p:nvSpPr>
          <p:spPr>
            <a:xfrm>
              <a:off x="3428861" y="-305013"/>
              <a:ext cx="5650801" cy="7694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Poin</a:t>
              </a:r>
              <a:r>
                <a:rPr lang="en-US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Pembahasan</a:t>
              </a:r>
              <a:endParaRPr lang="en-GB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3A7580-EC8E-5C5F-FCB2-EB374728FCD2}"/>
              </a:ext>
            </a:extLst>
          </p:cNvPr>
          <p:cNvGrpSpPr/>
          <p:nvPr/>
        </p:nvGrpSpPr>
        <p:grpSpPr>
          <a:xfrm>
            <a:off x="3176988" y="2809159"/>
            <a:ext cx="13393488" cy="864000"/>
            <a:chOff x="2592388" y="4581578"/>
            <a:chExt cx="13393488" cy="864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49D8CF-160F-013B-3E10-874EB1545D76}"/>
                </a:ext>
              </a:extLst>
            </p:cNvPr>
            <p:cNvGrpSpPr/>
            <p:nvPr/>
          </p:nvGrpSpPr>
          <p:grpSpPr>
            <a:xfrm>
              <a:off x="2592388" y="4581578"/>
              <a:ext cx="13393488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7F00281-37D2-86F1-26F6-53C5034A1515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6DD9AF-2744-8749-30D3-4502E0C252E4}"/>
                  </a:ext>
                </a:extLst>
              </p:cNvPr>
              <p:cNvSpPr txBox="1"/>
              <p:nvPr/>
            </p:nvSpPr>
            <p:spPr>
              <a:xfrm>
                <a:off x="1539802" y="-274236"/>
                <a:ext cx="10048258" cy="7078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Pendahuluan</a:t>
                </a:r>
                <a:endParaRPr lang="en-GB" sz="4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7CF07-4A32-F131-0C4A-8463C35762C5}"/>
                </a:ext>
              </a:extLst>
            </p:cNvPr>
            <p:cNvSpPr/>
            <p:nvPr/>
          </p:nvSpPr>
          <p:spPr>
            <a:xfrm>
              <a:off x="2736141" y="4687984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046951-D933-57F9-036F-E777F3641C9D}"/>
              </a:ext>
            </a:extLst>
          </p:cNvPr>
          <p:cNvGrpSpPr/>
          <p:nvPr/>
        </p:nvGrpSpPr>
        <p:grpSpPr>
          <a:xfrm>
            <a:off x="3176988" y="4242686"/>
            <a:ext cx="13393488" cy="864000"/>
            <a:chOff x="2592388" y="4581578"/>
            <a:chExt cx="13393488" cy="864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EC8902-4B9D-0D6B-E880-586ADDB0AED1}"/>
                </a:ext>
              </a:extLst>
            </p:cNvPr>
            <p:cNvGrpSpPr/>
            <p:nvPr/>
          </p:nvGrpSpPr>
          <p:grpSpPr>
            <a:xfrm>
              <a:off x="2592388" y="4581578"/>
              <a:ext cx="13393488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377BD28-1811-875C-2DE9-82D8AB1D330C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A1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546493-26B1-0E1E-B12F-F843B4CC9BA4}"/>
                  </a:ext>
                </a:extLst>
              </p:cNvPr>
              <p:cNvSpPr txBox="1"/>
              <p:nvPr/>
            </p:nvSpPr>
            <p:spPr>
              <a:xfrm>
                <a:off x="1539802" y="-274236"/>
                <a:ext cx="10048258" cy="7078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Profil</a:t>
                </a:r>
                <a:r>
                  <a:rPr lang="en-US" sz="40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Perusahaan</a:t>
                </a:r>
                <a:endParaRPr lang="en-GB" sz="4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EC5EE07-BBBC-50E9-C095-A159C84DB664}"/>
                </a:ext>
              </a:extLst>
            </p:cNvPr>
            <p:cNvSpPr/>
            <p:nvPr/>
          </p:nvSpPr>
          <p:spPr>
            <a:xfrm>
              <a:off x="2736141" y="4687984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675D0A-9A0F-1B59-250F-C49D66653BF8}"/>
              </a:ext>
            </a:extLst>
          </p:cNvPr>
          <p:cNvGrpSpPr/>
          <p:nvPr/>
        </p:nvGrpSpPr>
        <p:grpSpPr>
          <a:xfrm>
            <a:off x="3176988" y="5682846"/>
            <a:ext cx="13393488" cy="864000"/>
            <a:chOff x="2592388" y="4581578"/>
            <a:chExt cx="13393488" cy="864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10C39D-39EC-0A90-059F-8F21AC7B2A83}"/>
                </a:ext>
              </a:extLst>
            </p:cNvPr>
            <p:cNvGrpSpPr/>
            <p:nvPr/>
          </p:nvGrpSpPr>
          <p:grpSpPr>
            <a:xfrm>
              <a:off x="2592388" y="4581578"/>
              <a:ext cx="13393488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F214A39-E681-707D-A0AF-1BB85B17E418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4BA110-778B-3C18-984B-65A4D95FFD8A}"/>
                  </a:ext>
                </a:extLst>
              </p:cNvPr>
              <p:cNvSpPr txBox="1"/>
              <p:nvPr/>
            </p:nvSpPr>
            <p:spPr>
              <a:xfrm>
                <a:off x="1539802" y="-274236"/>
                <a:ext cx="10048258" cy="7078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Kegiatan</a:t>
                </a:r>
                <a:r>
                  <a:rPr lang="en-US" sz="40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40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Pembahasan</a:t>
                </a:r>
                <a:endParaRPr lang="en-GB" sz="4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206A7FC-053F-FF90-FE15-FA549102CB51}"/>
                </a:ext>
              </a:extLst>
            </p:cNvPr>
            <p:cNvSpPr/>
            <p:nvPr/>
          </p:nvSpPr>
          <p:spPr>
            <a:xfrm>
              <a:off x="2736141" y="4687984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585F17-E5A5-E142-4A5C-E1471E9CF234}"/>
              </a:ext>
            </a:extLst>
          </p:cNvPr>
          <p:cNvGrpSpPr/>
          <p:nvPr/>
        </p:nvGrpSpPr>
        <p:grpSpPr>
          <a:xfrm>
            <a:off x="3176988" y="7123006"/>
            <a:ext cx="13393488" cy="864000"/>
            <a:chOff x="2592388" y="4581578"/>
            <a:chExt cx="13393488" cy="864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9C1D9C3-4AA9-8A94-90F7-484AEBC29C16}"/>
                </a:ext>
              </a:extLst>
            </p:cNvPr>
            <p:cNvGrpSpPr/>
            <p:nvPr/>
          </p:nvGrpSpPr>
          <p:grpSpPr>
            <a:xfrm>
              <a:off x="2592388" y="4581578"/>
              <a:ext cx="13393488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F740F5FD-D61A-8E38-648D-74723937F83E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43B3-3E91-910B-3358-52E173F05F7D}"/>
                  </a:ext>
                </a:extLst>
              </p:cNvPr>
              <p:cNvSpPr txBox="1"/>
              <p:nvPr/>
            </p:nvSpPr>
            <p:spPr>
              <a:xfrm>
                <a:off x="1539802" y="-274236"/>
                <a:ext cx="10048258" cy="7078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Kesimpulan</a:t>
                </a:r>
                <a:endParaRPr lang="en-GB" sz="4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3A75A4D-FEC1-28EB-2DD1-678D3154CB0B}"/>
                </a:ext>
              </a:extLst>
            </p:cNvPr>
            <p:cNvSpPr/>
            <p:nvPr/>
          </p:nvSpPr>
          <p:spPr>
            <a:xfrm>
              <a:off x="2736141" y="4687984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83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5F0209-4AF4-29E3-3437-213DBEDB188C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5CE870-44AE-F031-3190-33046690D0E1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75CBCD-3501-9320-6579-3267A330006C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91BC0-AD70-9DA6-F0BD-FBA45F43FB44}"/>
                  </a:ext>
                </a:extLst>
              </p:cNvPr>
              <p:cNvSpPr txBox="1"/>
              <p:nvPr/>
            </p:nvSpPr>
            <p:spPr>
              <a:xfrm>
                <a:off x="1702529" y="-294212"/>
                <a:ext cx="4247732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Pendahuluan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1B3AF8-09A5-F149-5272-FF48B650CF33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378D2C-C92A-F2F4-6003-A13EDD9DAD5D}"/>
              </a:ext>
            </a:extLst>
          </p:cNvPr>
          <p:cNvSpPr txBox="1"/>
          <p:nvPr/>
        </p:nvSpPr>
        <p:spPr>
          <a:xfrm>
            <a:off x="3330324" y="2634750"/>
            <a:ext cx="13240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443AB-BED2-DC22-4109-9C6D583A50E8}"/>
              </a:ext>
            </a:extLst>
          </p:cNvPr>
          <p:cNvSpPr txBox="1"/>
          <p:nvPr/>
        </p:nvSpPr>
        <p:spPr>
          <a:xfrm rot="10800000" flipV="1">
            <a:off x="3330325" y="3606165"/>
            <a:ext cx="13240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Telkom Test House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tempat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pengujian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standardisasi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telekomunikasi</a:t>
            </a:r>
            <a:r>
              <a:rPr lang="en-GB" sz="3600" dirty="0">
                <a:solidFill>
                  <a:srgbClr val="000000"/>
                </a:solidFill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Hal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ideal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bagi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mahasiswa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Teknik Telekomunikasi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menjalani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praktik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Melalui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penugasan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praktik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di Telkom Test House,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mahasiswa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Teknik Telekomunikasi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memahami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mendalam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pengujian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standardisasi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telekomunikasi</a:t>
            </a:r>
            <a:r>
              <a:rPr lang="en-GB" sz="3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28E0DCA4-DA76-C7BA-C1D4-330D1C7D5C31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67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5F0209-4AF4-29E3-3437-213DBEDB188C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5CE870-44AE-F031-3190-33046690D0E1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75CBCD-3501-9320-6579-3267A330006C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91BC0-AD70-9DA6-F0BD-FBA45F43FB44}"/>
                  </a:ext>
                </a:extLst>
              </p:cNvPr>
              <p:cNvSpPr txBox="1"/>
              <p:nvPr/>
            </p:nvSpPr>
            <p:spPr>
              <a:xfrm>
                <a:off x="1702529" y="-294212"/>
                <a:ext cx="4247732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Pendahuluan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1B3AF8-09A5-F149-5272-FF48B650CF33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D5DEC7-162E-DC72-26D7-B820336EC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927611"/>
              </p:ext>
            </p:extLst>
          </p:nvPr>
        </p:nvGraphicFramePr>
        <p:xfrm>
          <a:off x="2170476" y="2587824"/>
          <a:ext cx="14400000" cy="679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9990">
                  <a:extLst>
                    <a:ext uri="{9D8B030D-6E8A-4147-A177-3AD203B41FA5}">
                      <a16:colId xmlns:a16="http://schemas.microsoft.com/office/drawing/2014/main" val="2461740104"/>
                    </a:ext>
                  </a:extLst>
                </a:gridCol>
                <a:gridCol w="8700010">
                  <a:extLst>
                    <a:ext uri="{9D8B030D-6E8A-4147-A177-3AD203B41FA5}">
                      <a16:colId xmlns:a16="http://schemas.microsoft.com/office/drawing/2014/main" val="2549892530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3360877933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1541187362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1453649186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1779128976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685600007"/>
                    </a:ext>
                  </a:extLst>
                </a:gridCol>
                <a:gridCol w="800000">
                  <a:extLst>
                    <a:ext uri="{9D8B030D-6E8A-4147-A177-3AD203B41FA5}">
                      <a16:colId xmlns:a16="http://schemas.microsoft.com/office/drawing/2014/main" val="60111699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No.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Uraian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Kegiatan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Minggu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061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4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Mempelajari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struktur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organisasi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dan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hirarki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 Telkom Test House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highlight>
                          <a:srgbClr val="ED1C24"/>
                        </a:highlight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7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Mempelajari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aspek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teknis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perangkat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i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Optical Network Termination 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(ONT)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highlight>
                          <a:srgbClr val="ED1C24"/>
                        </a:highlight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89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Membahas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teknis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dokumen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Spesifikasi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Telekomunikasi (STEL)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3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Membuat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dokumen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history STEL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tentang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18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Mempelajari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teknologi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WiFI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5,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WiFi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6,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WiFi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6E,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WiFi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7,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standar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IEEE 802.11 a/b/g/n/ac/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ax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dan MIMO pada ONT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Membuat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revisi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dokumen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STEL ONT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35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7.</a:t>
                      </a:r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Membuat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laporan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Kerja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GB" sz="2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Praktik</a:t>
                      </a:r>
                      <a:r>
                        <a:rPr lang="en-GB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(KP)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012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378D2C-C92A-F2F4-6003-A13EDD9DAD5D}"/>
              </a:ext>
            </a:extLst>
          </p:cNvPr>
          <p:cNvSpPr txBox="1"/>
          <p:nvPr/>
        </p:nvSpPr>
        <p:spPr>
          <a:xfrm>
            <a:off x="2170476" y="1638383"/>
            <a:ext cx="8485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Rencana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Kegiatan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CFB1489-ACA1-531A-6A4C-A2C04D7C5FFC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6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0F02E-C122-0C11-3A03-96D809562731}"/>
              </a:ext>
            </a:extLst>
          </p:cNvPr>
          <p:cNvSpPr txBox="1"/>
          <p:nvPr/>
        </p:nvSpPr>
        <p:spPr>
          <a:xfrm>
            <a:off x="8364718" y="2034332"/>
            <a:ext cx="8485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Telkom Test House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39CC4-61FB-4B52-8531-22D6C992ECB7}"/>
              </a:ext>
            </a:extLst>
          </p:cNvPr>
          <p:cNvSpPr txBox="1"/>
          <p:nvPr/>
        </p:nvSpPr>
        <p:spPr>
          <a:xfrm>
            <a:off x="8364164" y="3132664"/>
            <a:ext cx="87018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bagian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divisi </a:t>
            </a:r>
            <a:r>
              <a:rPr lang="en-U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Digital Connectivity Service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 (DCS) 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Telkom Indonesia</a:t>
            </a:r>
            <a:endParaRPr lang="en-US" sz="3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Diresmikan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tahun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1997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nama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dirty="0" err="1">
                <a:latin typeface="Poppins" panose="00000500000000000000" pitchFamily="2" charset="0"/>
                <a:cs typeface="Poppins" panose="00000500000000000000" pitchFamily="2" charset="0"/>
              </a:rPr>
              <a:t>Rumah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 Uji </a:t>
            </a:r>
            <a:r>
              <a:rPr lang="en-US" sz="3600" b="1" dirty="0" err="1">
                <a:latin typeface="Poppins" panose="00000500000000000000" pitchFamily="2" charset="0"/>
                <a:cs typeface="Poppins" panose="00000500000000000000" pitchFamily="2" charset="0"/>
              </a:rPr>
              <a:t>RisTI</a:t>
            </a:r>
            <a:r>
              <a:rPr lang="en-GB" sz="36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3600" dirty="0">
                <a:latin typeface="Poppins" panose="00000500000000000000" pitchFamily="2" charset="0"/>
                <a:cs typeface="Poppins" panose="00000500000000000000" pitchFamily="2" charset="0"/>
              </a:rPr>
              <a:t>yang k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emudian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bertransformasi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Telkom Test House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Berfokus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US" sz="3600" b="1" dirty="0" err="1">
                <a:latin typeface="Poppins" panose="00000500000000000000" pitchFamily="2" charset="0"/>
                <a:cs typeface="Poppins" panose="00000500000000000000" pitchFamily="2" charset="0"/>
              </a:rPr>
              <a:t>pengujian</a:t>
            </a: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US" sz="3600" b="1" dirty="0" err="1">
                <a:latin typeface="Poppins" panose="00000500000000000000" pitchFamily="2" charset="0"/>
                <a:cs typeface="Poppins" panose="00000500000000000000" pitchFamily="2" charset="0"/>
              </a:rPr>
              <a:t>standardisasi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telekomunikasi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 descr="Published Certificate - Telkom Test House">
            <a:extLst>
              <a:ext uri="{FF2B5EF4-FFF2-40B4-BE49-F238E27FC236}">
                <a16:creationId xmlns:a16="http://schemas.microsoft.com/office/drawing/2014/main" id="{F71A0399-7EEB-0DB1-C297-A0E78CE5AA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23440" r="11705" b="17197"/>
          <a:stretch/>
        </p:blipFill>
        <p:spPr bwMode="auto">
          <a:xfrm>
            <a:off x="1368892" y="2178348"/>
            <a:ext cx="5760000" cy="2536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09343F8-65C0-5FF8-F6BC-3EC6ECA4AEF0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629662-D002-E393-1740-F2CFB8DBA27E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857AFD-8F56-B625-5F0B-2FB1B05039AD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A1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EC89BF-72D7-BBE5-CE5C-9C8E7BF11FC3}"/>
                  </a:ext>
                </a:extLst>
              </p:cNvPr>
              <p:cNvSpPr txBox="1"/>
              <p:nvPr/>
            </p:nvSpPr>
            <p:spPr>
              <a:xfrm>
                <a:off x="1702529" y="-304652"/>
                <a:ext cx="5527928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Profil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Perusahaan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A36B0EB-2C12-6B26-FD80-95B7C421EEE9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31" name="Picture 30" descr="A logo with a red and white circle and a black background&#10;&#10;Description automatically generated">
            <a:extLst>
              <a:ext uri="{FF2B5EF4-FFF2-40B4-BE49-F238E27FC236}">
                <a16:creationId xmlns:a16="http://schemas.microsoft.com/office/drawing/2014/main" id="{7745B04A-F85A-1009-6454-8F6797F90B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92" y="4711429"/>
            <a:ext cx="5760000" cy="316768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2E537566-00FD-DA93-D4F0-C373608FCC95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1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0F02E-C122-0C11-3A03-96D809562731}"/>
              </a:ext>
            </a:extLst>
          </p:cNvPr>
          <p:cNvSpPr txBox="1"/>
          <p:nvPr/>
        </p:nvSpPr>
        <p:spPr>
          <a:xfrm>
            <a:off x="8364718" y="2034332"/>
            <a:ext cx="8485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Organisasi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39CC4-61FB-4B52-8531-22D6C992ECB7}"/>
              </a:ext>
            </a:extLst>
          </p:cNvPr>
          <p:cNvSpPr txBox="1"/>
          <p:nvPr/>
        </p:nvSpPr>
        <p:spPr>
          <a:xfrm>
            <a:off x="8364164" y="3132664"/>
            <a:ext cx="8701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Kerja praktik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id-ID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dilakukan di divisi </a:t>
            </a:r>
            <a:r>
              <a:rPr lang="id-ID" sz="3600" b="1" i="1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System Integration and Readiness</a:t>
            </a:r>
            <a:r>
              <a:rPr lang="id-ID" sz="3600" b="1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(SIR)</a:t>
            </a:r>
            <a:endParaRPr lang="en-US" sz="3600" b="1" dirty="0">
              <a:solidFill>
                <a:srgbClr val="000000"/>
              </a:solidFill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SIR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berfokus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pada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penyusunan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penetapan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standar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untuk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perangkat</a:t>
            </a:r>
            <a:r>
              <a:rPr lang="en-US" sz="36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telekomunikasi</a:t>
            </a:r>
            <a:endParaRPr lang="en-US" sz="3600" dirty="0">
              <a:solidFill>
                <a:srgbClr val="000000"/>
              </a:solidFill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1E9159E-0A1F-C910-69C7-700728032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04" y="1444523"/>
            <a:ext cx="6921711" cy="8209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83DAD1-2C4E-FB45-B5B2-F6282FB48F2A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E0C5A8-5D0C-F0BB-5635-82100F42A91B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AD8A2E3-2B6F-F381-89AE-4DEA872342E6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A1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3AAA6B-665C-4909-F957-2F31977D345C}"/>
                  </a:ext>
                </a:extLst>
              </p:cNvPr>
              <p:cNvSpPr txBox="1"/>
              <p:nvPr/>
            </p:nvSpPr>
            <p:spPr>
              <a:xfrm>
                <a:off x="1702529" y="-304652"/>
                <a:ext cx="5527928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Profil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Perusahaan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F695F35-9309-F26C-2072-2DB1F214ACDF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82491456-DFB6-DF97-F3AB-923C53DE05B6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92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D0726-2F6A-AA1E-AF8B-19F34EAF8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40" y="2902088"/>
            <a:ext cx="7082152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 descr="A building with a red and white building&#10;&#10;Description automatically generated">
            <a:extLst>
              <a:ext uri="{FF2B5EF4-FFF2-40B4-BE49-F238E27FC236}">
                <a16:creationId xmlns:a16="http://schemas.microsoft.com/office/drawing/2014/main" id="{9BF070EA-E362-D13F-CC7A-9691A883D2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b="6868"/>
          <a:stretch/>
        </p:blipFill>
        <p:spPr bwMode="auto">
          <a:xfrm>
            <a:off x="2465684" y="2902088"/>
            <a:ext cx="6895456" cy="432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5686E9-68BE-9D8B-AA1C-B32B6A821D0B}"/>
              </a:ext>
            </a:extLst>
          </p:cNvPr>
          <p:cNvSpPr txBox="1"/>
          <p:nvPr/>
        </p:nvSpPr>
        <p:spPr>
          <a:xfrm>
            <a:off x="2465684" y="7458739"/>
            <a:ext cx="13977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Jl.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Gegerkalong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Hilir No.47,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Gegerkalong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Kec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Sukasari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, Kota Bandung, </a:t>
            </a: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Jawa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Barat 40152</a:t>
            </a:r>
            <a:endParaRPr lang="en-GB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968F92-E58A-CD8D-925A-CFFDB305997B}"/>
              </a:ext>
            </a:extLst>
          </p:cNvPr>
          <p:cNvSpPr txBox="1"/>
          <p:nvPr/>
        </p:nvSpPr>
        <p:spPr>
          <a:xfrm>
            <a:off x="2465684" y="1818308"/>
            <a:ext cx="13977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Kantor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Tempat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Praktik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AD178B-6C54-2A83-8B7E-B40355304057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A3675D-EBAE-046C-8563-E8111C8667A5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704B649-BC32-2979-55BE-390CFED4068C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A1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364213-C815-83A4-4FA2-CC1882B3B1A6}"/>
                  </a:ext>
                </a:extLst>
              </p:cNvPr>
              <p:cNvSpPr txBox="1"/>
              <p:nvPr/>
            </p:nvSpPr>
            <p:spPr>
              <a:xfrm>
                <a:off x="1702529" y="-304652"/>
                <a:ext cx="5527928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Profil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Perusahaan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09115A5-663E-BE4A-175A-66ED72B7D04B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D8CD323-914A-76C2-F7D4-CC322A3637F2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53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6237-B2E6-999C-9FF4-5BE8D796F3B6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7A604-9E33-DDB2-37A0-551FEAA4E1D9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FF32A42-A173-EABD-EF4A-726A91076771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A1B59-9CCB-71BE-A3D7-876C64146B0A}"/>
                  </a:ext>
                </a:extLst>
              </p:cNvPr>
              <p:cNvSpPr txBox="1"/>
              <p:nvPr/>
            </p:nvSpPr>
            <p:spPr>
              <a:xfrm>
                <a:off x="1732993" y="-303456"/>
                <a:ext cx="8417089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Kegiatan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Pembahasan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486D41-2419-28E0-CCDE-FE054F5DFD7E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653413-AD11-1EAF-342F-FC6963476B12}"/>
              </a:ext>
            </a:extLst>
          </p:cNvPr>
          <p:cNvSpPr txBox="1"/>
          <p:nvPr/>
        </p:nvSpPr>
        <p:spPr>
          <a:xfrm>
            <a:off x="5074722" y="2747494"/>
            <a:ext cx="9765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Waktu dan Lokasi </a:t>
            </a:r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Kegiatan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B5929-CA8D-FD97-DA1E-F0B1A8518E3E}"/>
              </a:ext>
            </a:extLst>
          </p:cNvPr>
          <p:cNvSpPr txBox="1"/>
          <p:nvPr/>
        </p:nvSpPr>
        <p:spPr>
          <a:xfrm>
            <a:off x="5074722" y="3876935"/>
            <a:ext cx="9765602" cy="364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Tanggal	:</a:t>
            </a:r>
            <a:r>
              <a:rPr lang="en-US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1 Juli – 10 Agustus 2024</a:t>
            </a:r>
            <a:endParaRPr lang="en-GB" sz="3600" kern="1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Tempat 	:</a:t>
            </a:r>
            <a:r>
              <a:rPr lang="en-US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Telkom Test House</a:t>
            </a:r>
            <a:r>
              <a:rPr lang="en-US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/Lab. SIR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Hari</a:t>
            </a:r>
            <a:r>
              <a:rPr lang="en-US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			</a:t>
            </a: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	: Senin s/d Jumat</a:t>
            </a:r>
            <a:endParaRPr lang="en-GB" sz="3600" kern="1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d-ID" sz="3600" kern="1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Waktu		: 08.30 WIB s/d 16.30 WIB</a:t>
            </a:r>
            <a:endParaRPr lang="en-GB" sz="3600" kern="1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C62474C-5C9D-F4F0-02BA-3007AA29A9E2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10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76F7-78FC-40F6-0E76-245821C4CDAA}"/>
              </a:ext>
            </a:extLst>
          </p:cNvPr>
          <p:cNvSpPr/>
          <p:nvPr/>
        </p:nvSpPr>
        <p:spPr>
          <a:xfrm>
            <a:off x="-1" y="9973400"/>
            <a:ext cx="19010313" cy="7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Kerja Praktik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E5D88B-873E-76CC-E2A0-C23911D5B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76" y="0"/>
            <a:ext cx="2439836" cy="1080000"/>
          </a:xfrm>
          <a:prstGeom prst="rect">
            <a:avLst/>
          </a:prstGeom>
        </p:spPr>
      </p:pic>
      <p:pic>
        <p:nvPicPr>
          <p:cNvPr id="12" name="Picture 11" descr="A logo with a red and white circle and a white circle with a red circle and black text&#10;&#10;Description automatically generated">
            <a:extLst>
              <a:ext uri="{FF2B5EF4-FFF2-40B4-BE49-F238E27FC236}">
                <a16:creationId xmlns:a16="http://schemas.microsoft.com/office/drawing/2014/main" id="{1E1AF19C-9273-6A7C-BA1C-98EAE6F8E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0" y="144000"/>
            <a:ext cx="1440000" cy="792000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E3530A88-A230-A3AF-07F7-090D54139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40" y="0"/>
            <a:ext cx="1819924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5ABF39-6BC9-B756-05BC-5361DFACAA3D}"/>
              </a:ext>
            </a:extLst>
          </p:cNvPr>
          <p:cNvSpPr txBox="1"/>
          <p:nvPr/>
        </p:nvSpPr>
        <p:spPr>
          <a:xfrm>
            <a:off x="5400700" y="297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6237-B2E6-999C-9FF4-5BE8D796F3B6}"/>
              </a:ext>
            </a:extLst>
          </p:cNvPr>
          <p:cNvGrpSpPr/>
          <p:nvPr/>
        </p:nvGrpSpPr>
        <p:grpSpPr>
          <a:xfrm>
            <a:off x="649372" y="378244"/>
            <a:ext cx="10800000" cy="864000"/>
            <a:chOff x="649372" y="378244"/>
            <a:chExt cx="10800000" cy="864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7A604-9E33-DDB2-37A0-551FEAA4E1D9}"/>
                </a:ext>
              </a:extLst>
            </p:cNvPr>
            <p:cNvGrpSpPr/>
            <p:nvPr/>
          </p:nvGrpSpPr>
          <p:grpSpPr>
            <a:xfrm>
              <a:off x="649372" y="378244"/>
              <a:ext cx="10800000" cy="864000"/>
              <a:chOff x="660783" y="-350735"/>
              <a:chExt cx="11186957" cy="864000"/>
            </a:xfrm>
            <a:solidFill>
              <a:srgbClr val="C00000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FF32A42-A173-EABD-EF4A-726A91076771}"/>
                  </a:ext>
                </a:extLst>
              </p:cNvPr>
              <p:cNvSpPr/>
              <p:nvPr/>
            </p:nvSpPr>
            <p:spPr>
              <a:xfrm>
                <a:off x="660783" y="-350735"/>
                <a:ext cx="11186957" cy="8640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A1B59-9CCB-71BE-A3D7-876C64146B0A}"/>
                  </a:ext>
                </a:extLst>
              </p:cNvPr>
              <p:cNvSpPr txBox="1"/>
              <p:nvPr/>
            </p:nvSpPr>
            <p:spPr>
              <a:xfrm>
                <a:off x="1732993" y="-303456"/>
                <a:ext cx="8417089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Kegiatan</a:t>
                </a:r>
                <a:r>
                  <a:rPr lang="en-US" sz="4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4400" b="1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Pembahasan</a:t>
                </a:r>
                <a:endParaRPr lang="en-GB" sz="4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486D41-2419-28E0-CCDE-FE054F5DFD7E}"/>
                </a:ext>
              </a:extLst>
            </p:cNvPr>
            <p:cNvSpPr/>
            <p:nvPr/>
          </p:nvSpPr>
          <p:spPr>
            <a:xfrm>
              <a:off x="792188" y="492501"/>
              <a:ext cx="720080" cy="64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GB" sz="3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BD73827-82F7-92C3-0B73-7DCDAE034A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" t="38432" r="15336" b="17286"/>
          <a:stretch/>
        </p:blipFill>
        <p:spPr bwMode="auto">
          <a:xfrm>
            <a:off x="6758616" y="1960948"/>
            <a:ext cx="5122804" cy="36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653413-AD11-1EAF-342F-FC6963476B12}"/>
              </a:ext>
            </a:extLst>
          </p:cNvPr>
          <p:cNvSpPr txBox="1"/>
          <p:nvPr/>
        </p:nvSpPr>
        <p:spPr>
          <a:xfrm>
            <a:off x="1653682" y="6226916"/>
            <a:ext cx="2941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Kegiatan</a:t>
            </a:r>
            <a:endParaRPr lang="en-GB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B5929-CA8D-FD97-DA1E-F0B1A8518E3E}"/>
              </a:ext>
            </a:extLst>
          </p:cNvPr>
          <p:cNvSpPr txBox="1"/>
          <p:nvPr/>
        </p:nvSpPr>
        <p:spPr>
          <a:xfrm>
            <a:off x="6758616" y="5850756"/>
            <a:ext cx="10867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Belajar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mandiri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bersama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mengenai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Optical Network Termination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(ONT)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Sesi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materi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bersama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pembimbing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mebahas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mengenai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teknikal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dokumen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Spesifikasi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Telekomunikasi (STEL)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Mengikuti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kegiatan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meeting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Bersama brand </a:t>
            </a:r>
            <a:r>
              <a:rPr lang="en-US" sz="3600" dirty="0" err="1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mitra</a:t>
            </a:r>
            <a:r>
              <a:rPr lang="en-US" sz="3600" dirty="0">
                <a:solidFill>
                  <a:srgbClr val="00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Telkom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9ACE8-516E-DBCA-19ED-5389B8F8CD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35" r="9850"/>
          <a:stretch/>
        </p:blipFill>
        <p:spPr>
          <a:xfrm>
            <a:off x="1644368" y="1960948"/>
            <a:ext cx="5114248" cy="36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2213F-4C2A-3DEE-3488-CC8252DA9D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10211" r="6451" b="7260"/>
          <a:stretch/>
        </p:blipFill>
        <p:spPr bwMode="auto">
          <a:xfrm>
            <a:off x="11885552" y="1962724"/>
            <a:ext cx="5740760" cy="36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C6C197F-EAD7-F6D4-6671-3CDDCD11AECF}"/>
              </a:ext>
            </a:extLst>
          </p:cNvPr>
          <p:cNvSpPr/>
          <p:nvPr/>
        </p:nvSpPr>
        <p:spPr>
          <a:xfrm>
            <a:off x="17426036" y="9613400"/>
            <a:ext cx="960179" cy="72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  <a:endParaRPr lang="en-GB" sz="40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7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608</TotalTime>
  <Words>612</Words>
  <Application>Microsoft Office PowerPoint</Application>
  <PresentationFormat>Custom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Poppins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REYNALDHI TRYANA GRAHA</dc:creator>
  <cp:lastModifiedBy>REYNALDHI TRYANA GRAHA</cp:lastModifiedBy>
  <cp:revision>9</cp:revision>
  <dcterms:created xsi:type="dcterms:W3CDTF">2024-08-18T20:10:01Z</dcterms:created>
  <dcterms:modified xsi:type="dcterms:W3CDTF">2024-08-19T07:15:54Z</dcterms:modified>
</cp:coreProperties>
</file>